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s/slide21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Layouts/slideLayout9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17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7" r:id="rId3"/>
    <p:sldId id="258" r:id="rId4"/>
    <p:sldId id="275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6" r:id="rId17"/>
    <p:sldId id="270" r:id="rId18"/>
    <p:sldId id="271" r:id="rId19"/>
    <p:sldId id="272" r:id="rId20"/>
    <p:sldId id="273" r:id="rId21"/>
    <p:sldId id="277" r:id="rId22"/>
    <p:sldId id="274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clrMru>
    <a:srgbClr val="869F62"/>
    <a:srgbClr val="728753"/>
    <a:srgbClr val="E1E78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598" autoAdjust="0"/>
    <p:restoredTop sz="94674" autoAdjust="0"/>
  </p:normalViewPr>
  <p:slideViewPr>
    <p:cSldViewPr snapToGrid="0" snapToObjects="1">
      <p:cViewPr varScale="1">
        <p:scale>
          <a:sx n="97" d="100"/>
          <a:sy n="97" d="100"/>
        </p:scale>
        <p:origin x="-672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handoutMaster" Target="handoutMasters/handoutMaster1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51100D-BBD3-5A45-9E5E-1B1E0FB58D4C}" type="datetimeFigureOut">
              <a:rPr lang="en-US" smtClean="0"/>
              <a:pPr/>
              <a:t>2/10/12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14AE47-AB10-3945-A05B-852724C0B70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0A6C56-DA20-234A-BE5C-3FB872D91DDB}" type="datetimeFigureOut">
              <a:rPr lang="en-US" smtClean="0"/>
              <a:pPr/>
              <a:t>2/10/12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8DC6FC-A0EC-9349-BF4F-79DC11F5BC3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8DC6FC-A0EC-9349-BF4F-79DC11F5BC3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DB66C-4C96-6F48-85F7-9F8046D95513}" type="datetimeFigureOut">
              <a:rPr lang="en-US" smtClean="0"/>
              <a:pPr/>
              <a:t>2/10/12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C5542-5671-114C-9930-23E6367B41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DB66C-4C96-6F48-85F7-9F8046D95513}" type="datetimeFigureOut">
              <a:rPr lang="en-US" smtClean="0"/>
              <a:pPr/>
              <a:t>2/10/12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C5542-5671-114C-9930-23E6367B41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DB66C-4C96-6F48-85F7-9F8046D95513}" type="datetimeFigureOut">
              <a:rPr lang="en-US" smtClean="0"/>
              <a:pPr/>
              <a:t>2/10/12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C5542-5671-114C-9930-23E6367B41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DB66C-4C96-6F48-85F7-9F8046D95513}" type="datetimeFigureOut">
              <a:rPr lang="en-US" smtClean="0"/>
              <a:pPr/>
              <a:t>2/10/12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C5542-5671-114C-9930-23E6367B41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DB66C-4C96-6F48-85F7-9F8046D95513}" type="datetimeFigureOut">
              <a:rPr lang="en-US" smtClean="0"/>
              <a:pPr/>
              <a:t>2/10/12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C5542-5671-114C-9930-23E6367B41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DB66C-4C96-6F48-85F7-9F8046D95513}" type="datetimeFigureOut">
              <a:rPr lang="en-US" smtClean="0"/>
              <a:pPr/>
              <a:t>2/10/12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C5542-5671-114C-9930-23E6367B41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DB66C-4C96-6F48-85F7-9F8046D95513}" type="datetimeFigureOut">
              <a:rPr lang="en-US" smtClean="0"/>
              <a:pPr/>
              <a:t>2/10/12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C5542-5671-114C-9930-23E6367B41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DB66C-4C96-6F48-85F7-9F8046D95513}" type="datetimeFigureOut">
              <a:rPr lang="en-US" smtClean="0"/>
              <a:pPr/>
              <a:t>2/10/12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C5542-5671-114C-9930-23E6367B41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DB66C-4C96-6F48-85F7-9F8046D95513}" type="datetimeFigureOut">
              <a:rPr lang="en-US" smtClean="0"/>
              <a:pPr/>
              <a:t>2/10/12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C5542-5671-114C-9930-23E6367B41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DB66C-4C96-6F48-85F7-9F8046D95513}" type="datetimeFigureOut">
              <a:rPr lang="en-US" smtClean="0"/>
              <a:pPr/>
              <a:t>2/10/12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C5542-5671-114C-9930-23E6367B41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DB66C-4C96-6F48-85F7-9F8046D95513}" type="datetimeFigureOut">
              <a:rPr lang="en-US" smtClean="0"/>
              <a:pPr/>
              <a:t>2/10/12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C5542-5671-114C-9930-23E6367B41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gradFill flip="none" rotWithShape="1">
          <a:gsLst>
            <a:gs pos="10000">
              <a:srgbClr val="869F62">
                <a:alpha val="79000"/>
              </a:srgbClr>
            </a:gs>
            <a:gs pos="100000">
              <a:srgbClr val="FFFFFF">
                <a:alpha val="79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6DB66C-4C96-6F48-85F7-9F8046D95513}" type="datetimeFigureOut">
              <a:rPr lang="en-US" smtClean="0"/>
              <a:pPr/>
              <a:t>2/10/12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EC5542-5671-114C-9930-23E6367B41A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Relationship Id="rId3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Relationship Id="rId3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eg"/><Relationship Id="rId3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848" y="2130425"/>
            <a:ext cx="7476459" cy="1755775"/>
          </a:xfrm>
        </p:spPr>
        <p:txBody>
          <a:bodyPr>
            <a:normAutofit/>
          </a:bodyPr>
          <a:lstStyle/>
          <a:p>
            <a:r>
              <a:rPr lang="en-US" dirty="0" smtClean="0"/>
              <a:t>Native and Edible Landscapes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311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69919"/>
            <a:ext cx="6165858" cy="1689130"/>
          </a:xfrm>
        </p:spPr>
        <p:txBody>
          <a:bodyPr/>
          <a:lstStyle/>
          <a:p>
            <a:r>
              <a:rPr lang="en-US" dirty="0" smtClean="0"/>
              <a:t>Restoring Wildlife Habitat and Producing Healthy Food</a:t>
            </a:r>
            <a:endParaRPr lang="en-US" dirty="0"/>
          </a:p>
        </p:txBody>
      </p:sp>
      <p:pic>
        <p:nvPicPr>
          <p:cNvPr id="6" name="Content Placeholder 5" descr="Logo2-jpeg.png"/>
          <p:cNvPicPr>
            <a:picLocks noChangeAspect="1"/>
          </p:cNvPicPr>
          <p:nvPr/>
        </p:nvPicPr>
        <p:blipFill>
          <a:blip r:embed="rId3"/>
          <a:srcRect l="677" r="480"/>
          <a:stretch>
            <a:fillRect/>
          </a:stretch>
        </p:blipFill>
        <p:spPr>
          <a:xfrm>
            <a:off x="6789180" y="382207"/>
            <a:ext cx="1669019" cy="17482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Case for Regenerative Landscapes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  <a:buNone/>
            </a:pPr>
            <a:r>
              <a:rPr lang="en-US" sz="3600" dirty="0" smtClean="0"/>
              <a:t>Problems with Conventional Landscaping</a:t>
            </a:r>
          </a:p>
          <a:p>
            <a:r>
              <a:rPr lang="en-US" dirty="0" smtClean="0"/>
              <a:t>Labor intensive (constant mowing, repair)</a:t>
            </a:r>
          </a:p>
          <a:p>
            <a:r>
              <a:rPr lang="en-US" dirty="0" smtClean="0"/>
              <a:t>Waste of resources (water, fertilizer, pesticide)</a:t>
            </a:r>
          </a:p>
          <a:p>
            <a:r>
              <a:rPr lang="en-US" dirty="0" smtClean="0"/>
              <a:t>Little environmental benefit (no habitat, or plant diversity)</a:t>
            </a:r>
          </a:p>
          <a:p>
            <a:r>
              <a:rPr lang="en-US" dirty="0" smtClean="0"/>
              <a:t>Environmental problems (polluted runoff) </a:t>
            </a:r>
          </a:p>
          <a:p>
            <a:r>
              <a:rPr lang="en-US" dirty="0" smtClean="0"/>
              <a:t>Little human benefit (food, cost, aesthetics)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Case for Regenerative Landscapes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Aft>
                <a:spcPts val="600"/>
              </a:spcAft>
              <a:buNone/>
            </a:pPr>
            <a:r>
              <a:rPr lang="en-US" sz="3600" dirty="0" smtClean="0"/>
              <a:t>Benefits of Regenerative Landscaping</a:t>
            </a:r>
            <a:endParaRPr lang="en-US" dirty="0" smtClean="0"/>
          </a:p>
          <a:p>
            <a:r>
              <a:rPr lang="en-US" dirty="0" smtClean="0"/>
              <a:t>Labor get less and less as landscape becomes regenerative</a:t>
            </a:r>
          </a:p>
          <a:p>
            <a:r>
              <a:rPr lang="en-US" dirty="0"/>
              <a:t>R</a:t>
            </a:r>
            <a:r>
              <a:rPr lang="en-US" dirty="0" smtClean="0"/>
              <a:t>esources are recycled and landscape becomes healthier</a:t>
            </a:r>
          </a:p>
          <a:p>
            <a:r>
              <a:rPr lang="en-US" dirty="0"/>
              <a:t>E</a:t>
            </a:r>
            <a:r>
              <a:rPr lang="en-US" dirty="0" smtClean="0"/>
              <a:t>nvironmental benefit (wildlife habitat, pollinators, plant diversity, water conservation and infiltration)</a:t>
            </a:r>
          </a:p>
          <a:p>
            <a:r>
              <a:rPr lang="en-US" dirty="0" smtClean="0"/>
              <a:t>Great return on investment (healthy food, aesthetics, savings on food/energy/water)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Key is Education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Becoming familiar with your site conditions</a:t>
            </a:r>
          </a:p>
          <a:p>
            <a:r>
              <a:rPr lang="en-US" dirty="0" smtClean="0"/>
              <a:t>Understanding your native soil</a:t>
            </a:r>
          </a:p>
          <a:p>
            <a:r>
              <a:rPr lang="en-US" dirty="0" smtClean="0"/>
              <a:t>Set up a strategy and a plan</a:t>
            </a:r>
          </a:p>
          <a:p>
            <a:r>
              <a:rPr lang="en-US" dirty="0"/>
              <a:t>K</a:t>
            </a:r>
            <a:r>
              <a:rPr lang="en-US" dirty="0" smtClean="0"/>
              <a:t>nowledge of plants (natives, edibles, water demands, maturity size, habitat benefits…)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86662"/>
          </a:xfrm>
        </p:spPr>
        <p:txBody>
          <a:bodyPr/>
          <a:lstStyle/>
          <a:p>
            <a:r>
              <a:rPr lang="en-US" dirty="0" smtClean="0"/>
              <a:t>Native Landscape</a:t>
            </a:r>
            <a:endParaRPr lang="en-US" dirty="0"/>
          </a:p>
        </p:txBody>
      </p:sp>
      <p:pic>
        <p:nvPicPr>
          <p:cNvPr id="4" name="Content Placeholder 3" descr="IMG_3475.JPG"/>
          <p:cNvPicPr>
            <a:picLocks noGrp="1" noChangeAspect="1"/>
          </p:cNvPicPr>
          <p:nvPr>
            <p:ph idx="1"/>
          </p:nvPr>
        </p:nvPicPr>
        <p:blipFill>
          <a:blip r:embed="rId2"/>
          <a:srcRect l="5577" r="-285"/>
          <a:stretch>
            <a:fillRect/>
          </a:stretch>
        </p:blipFill>
        <p:spPr>
          <a:xfrm>
            <a:off x="1242438" y="1261300"/>
            <a:ext cx="6750581" cy="5345884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Native Landscape</a:t>
            </a:r>
            <a:endParaRPr lang="en-US" dirty="0"/>
          </a:p>
        </p:txBody>
      </p:sp>
      <p:pic>
        <p:nvPicPr>
          <p:cNvPr id="6" name="Content Placeholder 5" descr="IMG_3480.jpg"/>
          <p:cNvPicPr>
            <a:picLocks noGrp="1" noChangeAspect="1"/>
          </p:cNvPicPr>
          <p:nvPr>
            <p:ph idx="1"/>
          </p:nvPr>
        </p:nvPicPr>
        <p:blipFill>
          <a:blip r:embed="rId2"/>
          <a:srcRect l="714" r="54"/>
          <a:stretch>
            <a:fillRect/>
          </a:stretch>
        </p:blipFill>
        <p:spPr>
          <a:xfrm>
            <a:off x="4806532" y="1417637"/>
            <a:ext cx="3880268" cy="5213755"/>
          </a:xfrm>
        </p:spPr>
      </p:pic>
      <p:pic>
        <p:nvPicPr>
          <p:cNvPr id="8" name="Content Placeholder 7" descr="IMG_3474.jpg"/>
          <p:cNvPicPr>
            <a:picLocks noChangeAspect="1"/>
          </p:cNvPicPr>
          <p:nvPr/>
        </p:nvPicPr>
        <p:blipFill>
          <a:blip r:embed="rId3"/>
          <a:srcRect l="-506" r="-353"/>
          <a:stretch>
            <a:fillRect/>
          </a:stretch>
        </p:blipFill>
        <p:spPr>
          <a:xfrm>
            <a:off x="457200" y="1417638"/>
            <a:ext cx="3906778" cy="516470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54073"/>
          </a:xfrm>
        </p:spPr>
        <p:txBody>
          <a:bodyPr/>
          <a:lstStyle/>
          <a:p>
            <a:r>
              <a:rPr lang="en-US" dirty="0" smtClean="0"/>
              <a:t>Native Landscape</a:t>
            </a:r>
            <a:endParaRPr lang="en-US" dirty="0"/>
          </a:p>
        </p:txBody>
      </p:sp>
      <p:pic>
        <p:nvPicPr>
          <p:cNvPr id="9" name="Picture 8" descr="IMG_348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6485" y="1417638"/>
            <a:ext cx="3910315" cy="5213754"/>
          </a:xfrm>
          <a:prstGeom prst="rect">
            <a:avLst/>
          </a:prstGeom>
        </p:spPr>
      </p:pic>
      <p:pic>
        <p:nvPicPr>
          <p:cNvPr id="11" name="Picture 10" descr="IMG_348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035" y="1426629"/>
            <a:ext cx="3903572" cy="520476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9821"/>
          </a:xfrm>
        </p:spPr>
        <p:txBody>
          <a:bodyPr/>
          <a:lstStyle/>
          <a:p>
            <a:r>
              <a:rPr lang="en-US" dirty="0" smtClean="0"/>
              <a:t>Edible Landscape</a:t>
            </a:r>
            <a:endParaRPr lang="en-US" dirty="0"/>
          </a:p>
        </p:txBody>
      </p:sp>
      <p:pic>
        <p:nvPicPr>
          <p:cNvPr id="4" name="Content Placeholder 3" descr="New pics 138.jpg"/>
          <p:cNvPicPr>
            <a:picLocks noGrp="1" noChangeAspect="1"/>
          </p:cNvPicPr>
          <p:nvPr>
            <p:ph idx="1"/>
          </p:nvPr>
        </p:nvPicPr>
        <p:blipFill>
          <a:blip r:embed="rId2"/>
          <a:srcRect l="1002" r="-285"/>
          <a:stretch>
            <a:fillRect/>
          </a:stretch>
        </p:blipFill>
        <p:spPr>
          <a:xfrm>
            <a:off x="1201024" y="1287346"/>
            <a:ext cx="6971458" cy="5266386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9821"/>
          </a:xfrm>
        </p:spPr>
        <p:txBody>
          <a:bodyPr/>
          <a:lstStyle/>
          <a:p>
            <a:r>
              <a:rPr lang="en-US" dirty="0" smtClean="0"/>
              <a:t>Edible Landscape</a:t>
            </a:r>
            <a:endParaRPr lang="en-US" dirty="0"/>
          </a:p>
        </p:txBody>
      </p:sp>
      <p:pic>
        <p:nvPicPr>
          <p:cNvPr id="6" name="Content Placeholder 5" descr="New pics 139.jpg"/>
          <p:cNvPicPr>
            <a:picLocks noGrp="1" noChangeAspect="1"/>
          </p:cNvPicPr>
          <p:nvPr>
            <p:ph idx="1"/>
          </p:nvPr>
        </p:nvPicPr>
        <p:blipFill>
          <a:blip r:embed="rId2"/>
          <a:srcRect l="544" r="401"/>
          <a:stretch>
            <a:fillRect/>
          </a:stretch>
        </p:blipFill>
        <p:spPr>
          <a:xfrm>
            <a:off x="1201024" y="1104460"/>
            <a:ext cx="7004972" cy="5303924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9821"/>
          </a:xfrm>
        </p:spPr>
        <p:txBody>
          <a:bodyPr/>
          <a:lstStyle/>
          <a:p>
            <a:r>
              <a:rPr lang="en-US" dirty="0" smtClean="0"/>
              <a:t>Edible Landscape</a:t>
            </a:r>
            <a:endParaRPr lang="en-US" dirty="0"/>
          </a:p>
        </p:txBody>
      </p:sp>
      <p:pic>
        <p:nvPicPr>
          <p:cNvPr id="5" name="Picture 4" descr="New pics 14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975" y="1104459"/>
            <a:ext cx="7123312" cy="534248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9821"/>
          </a:xfrm>
        </p:spPr>
        <p:txBody>
          <a:bodyPr/>
          <a:lstStyle/>
          <a:p>
            <a:r>
              <a:rPr lang="en-US" dirty="0" smtClean="0"/>
              <a:t>Edible Landscape</a:t>
            </a:r>
            <a:endParaRPr lang="en-US" dirty="0"/>
          </a:p>
        </p:txBody>
      </p:sp>
      <p:pic>
        <p:nvPicPr>
          <p:cNvPr id="6" name="Picture 5" descr="New pics 15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804" y="1104460"/>
            <a:ext cx="7192786" cy="539459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Sheet Mulching</a:t>
            </a:r>
            <a:endParaRPr lang="en-US" dirty="0"/>
          </a:p>
        </p:txBody>
      </p:sp>
      <p:pic>
        <p:nvPicPr>
          <p:cNvPr id="5" name="Picture 4" descr="IMG_04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219" y="1417638"/>
            <a:ext cx="6819605" cy="509365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Sheet Mulching</a:t>
            </a:r>
            <a:endParaRPr lang="en-US" dirty="0"/>
          </a:p>
        </p:txBody>
      </p:sp>
      <p:pic>
        <p:nvPicPr>
          <p:cNvPr id="4" name="Content Placeholder 3" descr="IMG_0946.jpg"/>
          <p:cNvPicPr>
            <a:picLocks noGrp="1" noChangeAspect="1"/>
          </p:cNvPicPr>
          <p:nvPr>
            <p:ph idx="1"/>
          </p:nvPr>
        </p:nvPicPr>
        <p:blipFill>
          <a:blip r:embed="rId2"/>
          <a:srcRect l="919" r="664"/>
          <a:stretch>
            <a:fillRect/>
          </a:stretch>
        </p:blipFill>
        <p:spPr>
          <a:xfrm>
            <a:off x="4831704" y="1417638"/>
            <a:ext cx="3855096" cy="5244412"/>
          </a:xfrm>
        </p:spPr>
      </p:pic>
      <p:pic>
        <p:nvPicPr>
          <p:cNvPr id="7" name="Picture 6" descr="IMG_044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484" y="1417638"/>
            <a:ext cx="3917122" cy="52444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Sheet Mulching</a:t>
            </a:r>
            <a:endParaRPr lang="en-US" dirty="0"/>
          </a:p>
        </p:txBody>
      </p:sp>
      <p:pic>
        <p:nvPicPr>
          <p:cNvPr id="6" name="Content Placeholder 5" descr="IMG_0707.jpg"/>
          <p:cNvPicPr>
            <a:picLocks noGrp="1" noChangeAspect="1"/>
          </p:cNvPicPr>
          <p:nvPr>
            <p:ph idx="1"/>
          </p:nvPr>
        </p:nvPicPr>
        <p:blipFill>
          <a:blip r:embed="rId2"/>
          <a:srcRect l="511" r="256"/>
          <a:stretch>
            <a:fillRect/>
          </a:stretch>
        </p:blipFill>
        <p:spPr>
          <a:xfrm>
            <a:off x="236322" y="1417638"/>
            <a:ext cx="2869773" cy="4297937"/>
          </a:xfrm>
        </p:spPr>
      </p:pic>
      <p:pic>
        <p:nvPicPr>
          <p:cNvPr id="8" name="Picture 7" descr="IMG_071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6095" y="1417638"/>
            <a:ext cx="2995657" cy="4297937"/>
          </a:xfrm>
          <a:prstGeom prst="rect">
            <a:avLst/>
          </a:prstGeom>
        </p:spPr>
      </p:pic>
      <p:pic>
        <p:nvPicPr>
          <p:cNvPr id="9" name="Picture 8" descr="IMG_071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3813" y="1417638"/>
            <a:ext cx="2956523" cy="429793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Sheet Mulching</a:t>
            </a:r>
            <a:endParaRPr lang="en-US" dirty="0"/>
          </a:p>
        </p:txBody>
      </p:sp>
      <p:pic>
        <p:nvPicPr>
          <p:cNvPr id="7" name="Picture 6" descr="IMG_07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14" y="1417638"/>
            <a:ext cx="3021626" cy="4297937"/>
          </a:xfrm>
          <a:prstGeom prst="rect">
            <a:avLst/>
          </a:prstGeom>
        </p:spPr>
      </p:pic>
      <p:pic>
        <p:nvPicPr>
          <p:cNvPr id="10" name="Picture 9" descr="IMG_071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4681" y="1410936"/>
            <a:ext cx="2926632" cy="4304639"/>
          </a:xfrm>
          <a:prstGeom prst="rect">
            <a:avLst/>
          </a:prstGeom>
        </p:spPr>
      </p:pic>
      <p:pic>
        <p:nvPicPr>
          <p:cNvPr id="13" name="Picture 12" descr="IMG_072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1313" y="1417637"/>
            <a:ext cx="2936137" cy="429793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77637"/>
          </a:xfrm>
        </p:spPr>
        <p:txBody>
          <a:bodyPr/>
          <a:lstStyle/>
          <a:p>
            <a:r>
              <a:rPr lang="en-US" dirty="0" smtClean="0"/>
              <a:t>Sheet Mulching</a:t>
            </a:r>
            <a:endParaRPr lang="en-US" dirty="0"/>
          </a:p>
        </p:txBody>
      </p:sp>
      <p:pic>
        <p:nvPicPr>
          <p:cNvPr id="4" name="Content Placeholder 3" descr="IMG_0946.jpg"/>
          <p:cNvPicPr>
            <a:picLocks noGrp="1" noChangeAspect="1"/>
          </p:cNvPicPr>
          <p:nvPr>
            <p:ph idx="1"/>
          </p:nvPr>
        </p:nvPicPr>
        <p:blipFill>
          <a:blip r:embed="rId2"/>
          <a:srcRect l="919" r="664"/>
          <a:stretch>
            <a:fillRect/>
          </a:stretch>
        </p:blipFill>
        <p:spPr>
          <a:xfrm>
            <a:off x="2723690" y="1152275"/>
            <a:ext cx="4071708" cy="5539088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5652"/>
          </a:xfrm>
        </p:spPr>
        <p:txBody>
          <a:bodyPr/>
          <a:lstStyle/>
          <a:p>
            <a:r>
              <a:rPr lang="en-US" dirty="0" smtClean="0"/>
              <a:t>Native Front Yard Hedgerow</a:t>
            </a:r>
            <a:endParaRPr lang="en-US" dirty="0"/>
          </a:p>
        </p:txBody>
      </p:sp>
      <p:pic>
        <p:nvPicPr>
          <p:cNvPr id="6" name="Content Placeholder 5" descr="IMG_1180.jpg"/>
          <p:cNvPicPr>
            <a:picLocks noGrp="1" noChangeAspect="1"/>
          </p:cNvPicPr>
          <p:nvPr>
            <p:ph idx="1"/>
          </p:nvPr>
        </p:nvPicPr>
        <p:blipFill>
          <a:blip r:embed="rId2"/>
          <a:srcRect l="65" r="-78"/>
          <a:stretch>
            <a:fillRect/>
          </a:stretch>
        </p:blipFill>
        <p:spPr>
          <a:xfrm>
            <a:off x="924926" y="1270290"/>
            <a:ext cx="7178531" cy="5361048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Native Front Yard Hedgerow</a:t>
            </a:r>
            <a:endParaRPr lang="en-US" dirty="0"/>
          </a:p>
        </p:txBody>
      </p:sp>
      <p:pic>
        <p:nvPicPr>
          <p:cNvPr id="6" name="Picture 5" descr="IMG_08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5266" y="3131846"/>
            <a:ext cx="4988734" cy="3726154"/>
          </a:xfrm>
          <a:prstGeom prst="rect">
            <a:avLst/>
          </a:prstGeom>
        </p:spPr>
      </p:pic>
      <p:pic>
        <p:nvPicPr>
          <p:cNvPr id="4" name="Picture 3" descr="IMG_080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87" y="1417638"/>
            <a:ext cx="4897775" cy="365821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Native Front Yard Hedgerow</a:t>
            </a:r>
            <a:endParaRPr lang="en-US" dirty="0"/>
          </a:p>
        </p:txBody>
      </p:sp>
      <p:pic>
        <p:nvPicPr>
          <p:cNvPr id="4" name="Picture 3" descr="IMG_08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736" y="1417638"/>
            <a:ext cx="4528101" cy="3382100"/>
          </a:xfrm>
          <a:prstGeom prst="rect">
            <a:avLst/>
          </a:prstGeom>
        </p:spPr>
      </p:pic>
      <p:pic>
        <p:nvPicPr>
          <p:cNvPr id="6" name="Picture 5" descr="IMG_081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8193" y="2943019"/>
            <a:ext cx="4971710" cy="371343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52014"/>
          </a:xfrm>
        </p:spPr>
        <p:txBody>
          <a:bodyPr/>
          <a:lstStyle/>
          <a:p>
            <a:r>
              <a:rPr lang="en-US" dirty="0" smtClean="0"/>
              <a:t>Native Front Yard Hedgerow</a:t>
            </a:r>
            <a:endParaRPr lang="en-US" dirty="0"/>
          </a:p>
        </p:txBody>
      </p:sp>
      <p:pic>
        <p:nvPicPr>
          <p:cNvPr id="5" name="Picture 4" descr="IMG_095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926" y="1226652"/>
            <a:ext cx="7150922" cy="5341121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52014"/>
          </a:xfrm>
        </p:spPr>
        <p:txBody>
          <a:bodyPr/>
          <a:lstStyle/>
          <a:p>
            <a:r>
              <a:rPr lang="en-US" dirty="0" smtClean="0"/>
              <a:t>Native Front Yard Hedgerow</a:t>
            </a:r>
            <a:endParaRPr lang="en-US" dirty="0"/>
          </a:p>
        </p:txBody>
      </p:sp>
      <p:pic>
        <p:nvPicPr>
          <p:cNvPr id="4" name="Content Placeholder 5" descr="IMG_1180.jpg"/>
          <p:cNvPicPr>
            <a:picLocks noGrp="1" noChangeAspect="1"/>
          </p:cNvPicPr>
          <p:nvPr>
            <p:ph idx="1"/>
          </p:nvPr>
        </p:nvPicPr>
        <p:blipFill>
          <a:blip r:embed="rId2"/>
          <a:srcRect l="65" r="-78"/>
          <a:stretch>
            <a:fillRect/>
          </a:stretch>
        </p:blipFill>
        <p:spPr>
          <a:xfrm>
            <a:off x="924926" y="1270290"/>
            <a:ext cx="7178531" cy="5361048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 for Listening!</a:t>
            </a:r>
            <a:endParaRPr lang="en-US" dirty="0"/>
          </a:p>
        </p:txBody>
      </p:sp>
      <p:pic>
        <p:nvPicPr>
          <p:cNvPr id="6" name="Content Placeholder 5" descr="Logo2-jpeg.png"/>
          <p:cNvPicPr>
            <a:picLocks noGrp="1" noChangeAspect="1"/>
          </p:cNvPicPr>
          <p:nvPr>
            <p:ph idx="1"/>
          </p:nvPr>
        </p:nvPicPr>
        <p:blipFill>
          <a:blip r:embed="rId2"/>
          <a:srcRect l="677" r="480"/>
          <a:stretch>
            <a:fillRect/>
          </a:stretch>
        </p:blipFill>
        <p:spPr>
          <a:xfrm>
            <a:off x="2827359" y="1845616"/>
            <a:ext cx="3457394" cy="3621456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213</Words>
  <Application>Microsoft Macintosh PowerPoint</Application>
  <PresentationFormat>On-screen Show (4:3)</PresentationFormat>
  <Paragraphs>39</Paragraphs>
  <Slides>22</Slides>
  <Notes>1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Native and Edible Landscapes </vt:lpstr>
      <vt:lpstr>The Case for Regenerative Landscapes</vt:lpstr>
      <vt:lpstr>The Case for Regenerative Landscapes</vt:lpstr>
      <vt:lpstr>The Key is Education</vt:lpstr>
      <vt:lpstr>Native Landscape</vt:lpstr>
      <vt:lpstr>Native Landscape</vt:lpstr>
      <vt:lpstr>Native Landscape</vt:lpstr>
      <vt:lpstr>Edible Landscape</vt:lpstr>
      <vt:lpstr>Edible Landscape</vt:lpstr>
      <vt:lpstr>Edible Landscape</vt:lpstr>
      <vt:lpstr>Edible Landscape</vt:lpstr>
      <vt:lpstr>Sheet Mulching</vt:lpstr>
      <vt:lpstr>Sheet Mulching</vt:lpstr>
      <vt:lpstr>Sheet Mulching</vt:lpstr>
      <vt:lpstr>Sheet Mulching</vt:lpstr>
      <vt:lpstr>Sheet Mulching</vt:lpstr>
      <vt:lpstr>Native Front Yard Hedgerow</vt:lpstr>
      <vt:lpstr>Native Front Yard Hedgerow</vt:lpstr>
      <vt:lpstr>Native Front Yard Hedgerow</vt:lpstr>
      <vt:lpstr>Native Front Yard Hedgerow</vt:lpstr>
      <vt:lpstr>Native Front Yard Hedgerow</vt:lpstr>
      <vt:lpstr>Thanks for Listening!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Native and Edible Landscapes Ceres Garden Club February 16th, 2012</dc:title>
  <dc:creator>Christopher Strong</dc:creator>
  <cp:lastModifiedBy>Christopher Strong</cp:lastModifiedBy>
  <cp:revision>5</cp:revision>
  <cp:lastPrinted>2012-02-10T19:22:13Z</cp:lastPrinted>
  <dcterms:created xsi:type="dcterms:W3CDTF">2012-02-10T19:31:04Z</dcterms:created>
  <dcterms:modified xsi:type="dcterms:W3CDTF">2012-02-10T19:31:45Z</dcterms:modified>
</cp:coreProperties>
</file>